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5"/>
  </p:notesMasterIdLst>
  <p:sldIdLst>
    <p:sldId id="311" r:id="rId2"/>
    <p:sldId id="258" r:id="rId3"/>
    <p:sldId id="256" r:id="rId4"/>
    <p:sldId id="277" r:id="rId5"/>
    <p:sldId id="271" r:id="rId6"/>
    <p:sldId id="270" r:id="rId7"/>
    <p:sldId id="261" r:id="rId8"/>
    <p:sldId id="267" r:id="rId9"/>
    <p:sldId id="319" r:id="rId10"/>
    <p:sldId id="259" r:id="rId11"/>
    <p:sldId id="320" r:id="rId12"/>
    <p:sldId id="321" r:id="rId13"/>
    <p:sldId id="323" r:id="rId14"/>
    <p:sldId id="325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257" r:id="rId23"/>
    <p:sldId id="322" r:id="rId24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Poppins" pitchFamily="2" charset="77"/>
      <p:regular r:id="rId31"/>
      <p:bold r:id="rId32"/>
      <p:italic r:id="rId33"/>
      <p:boldItalic r:id="rId34"/>
    </p:embeddedFont>
    <p:embeddedFont>
      <p:font typeface="Poppins SemiBold" panose="020B0604020202020204" pitchFamily="34" charset="0"/>
      <p:regular r:id="rId35"/>
      <p:bold r:id="rId36"/>
      <p:italic r:id="rId37"/>
      <p:boldItalic r:id="rId38"/>
    </p:embeddedFont>
    <p:embeddedFont>
      <p:font typeface="PT Sans" panose="020B0503020203020204" pitchFamily="34" charset="77"/>
      <p:regular r:id="rId39"/>
      <p:bold r:id="rId40"/>
      <p:italic r:id="rId41"/>
      <p:boldItalic r:id="rId42"/>
    </p:embeddedFont>
    <p:embeddedFont>
      <p:font typeface="Roboto Condensed Light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D149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E4032B-7081-4BB9-BB89-415116D84E5C}">
  <a:tblStyle styleId="{C7E4032B-7081-4BB9-BB89-415116D84E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8" autoAdjust="0"/>
    <p:restoredTop sz="94674"/>
  </p:normalViewPr>
  <p:slideViewPr>
    <p:cSldViewPr snapToGrid="0">
      <p:cViewPr varScale="1">
        <p:scale>
          <a:sx n="159" d="100"/>
          <a:sy n="159" d="100"/>
        </p:scale>
        <p:origin x="10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d4e97ef00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d4e97ef00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878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916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3016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da052de2e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da052de2e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3650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7138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6145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1474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30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590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d4e97ef0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d4e97ef0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194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da052de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da052de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465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2da052de2e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2da052de2e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2da052de2e_0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2da052de2e_0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d4e97ef0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d4e97ef0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2cdc6cee93_0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2cdc6cee93_0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2da052de2e_0_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2da052de2e_0_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78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2da052de2e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2da052de2e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26475" y="1039950"/>
            <a:ext cx="4649100" cy="195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7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26475" y="3373050"/>
            <a:ext cx="2656200" cy="7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66666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9"/>
          <p:cNvSpPr/>
          <p:nvPr/>
        </p:nvSpPr>
        <p:spPr>
          <a:xfrm rot="10800000">
            <a:off x="7527900" y="0"/>
            <a:ext cx="1616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-561150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9"/>
          <p:cNvSpPr/>
          <p:nvPr/>
        </p:nvSpPr>
        <p:spPr>
          <a:xfrm>
            <a:off x="82399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9"/>
          <p:cNvSpPr/>
          <p:nvPr/>
        </p:nvSpPr>
        <p:spPr>
          <a:xfrm>
            <a:off x="713225" y="-3914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13225" y="2221675"/>
            <a:ext cx="43878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982925"/>
            <a:ext cx="1126200" cy="88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13225" y="2899550"/>
            <a:ext cx="2369400" cy="5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65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1133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13225" y="3093025"/>
            <a:ext cx="3858900" cy="8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713225" y="1240175"/>
            <a:ext cx="3858900" cy="137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>
            <a:off x="314375" y="44179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-777450" y="44179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6054600" y="-10954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6"/>
          <p:cNvSpPr/>
          <p:nvPr/>
        </p:nvSpPr>
        <p:spPr>
          <a:xfrm rot="10800000" flipH="1">
            <a:off x="0" y="0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6"/>
          <p:cNvSpPr/>
          <p:nvPr/>
        </p:nvSpPr>
        <p:spPr>
          <a:xfrm>
            <a:off x="-777475" y="442462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3321475" y="1384463"/>
            <a:ext cx="5109300" cy="156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10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3321475" y="3187388"/>
            <a:ext cx="5109300" cy="38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11"/>
          <p:cNvSpPr/>
          <p:nvPr/>
        </p:nvSpPr>
        <p:spPr>
          <a:xfrm>
            <a:off x="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1"/>
          <p:cNvSpPr/>
          <p:nvPr/>
        </p:nvSpPr>
        <p:spPr>
          <a:xfrm rot="10800000">
            <a:off x="6286800" y="0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/>
          <p:nvPr/>
        </p:nvSpPr>
        <p:spPr>
          <a:xfrm>
            <a:off x="6268075" y="421992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1"/>
          <p:cNvSpPr/>
          <p:nvPr/>
        </p:nvSpPr>
        <p:spPr>
          <a:xfrm>
            <a:off x="5130775" y="45560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1772463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1"/>
          </p:nvPr>
        </p:nvSpPr>
        <p:spPr>
          <a:xfrm>
            <a:off x="1772463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2"/>
          </p:nvPr>
        </p:nvSpPr>
        <p:spPr>
          <a:xfrm>
            <a:off x="5474937" y="165472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3"/>
          </p:nvPr>
        </p:nvSpPr>
        <p:spPr>
          <a:xfrm>
            <a:off x="5474937" y="201299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4" hasCustomPrompt="1"/>
          </p:nvPr>
        </p:nvSpPr>
        <p:spPr>
          <a:xfrm>
            <a:off x="1030563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5" hasCustomPrompt="1"/>
          </p:nvPr>
        </p:nvSpPr>
        <p:spPr>
          <a:xfrm>
            <a:off x="4733038" y="165472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6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title" idx="7"/>
          </p:nvPr>
        </p:nvSpPr>
        <p:spPr>
          <a:xfrm>
            <a:off x="1772463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8"/>
          </p:nvPr>
        </p:nvSpPr>
        <p:spPr>
          <a:xfrm>
            <a:off x="1772463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title" idx="9"/>
          </p:nvPr>
        </p:nvSpPr>
        <p:spPr>
          <a:xfrm>
            <a:off x="5474937" y="3061675"/>
            <a:ext cx="26385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3"/>
          </p:nvPr>
        </p:nvSpPr>
        <p:spPr>
          <a:xfrm>
            <a:off x="5474937" y="3419940"/>
            <a:ext cx="2638500" cy="52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14" hasCustomPrompt="1"/>
          </p:nvPr>
        </p:nvSpPr>
        <p:spPr>
          <a:xfrm>
            <a:off x="1030563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15" hasCustomPrompt="1"/>
          </p:nvPr>
        </p:nvSpPr>
        <p:spPr>
          <a:xfrm>
            <a:off x="4733038" y="3061675"/>
            <a:ext cx="665700" cy="357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/>
          <p:nvPr/>
        </p:nvSpPr>
        <p:spPr>
          <a:xfrm>
            <a:off x="0" y="482220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>
            <a:spLocks noGrp="1"/>
          </p:cNvSpPr>
          <p:nvPr>
            <p:ph type="title"/>
          </p:nvPr>
        </p:nvSpPr>
        <p:spPr>
          <a:xfrm>
            <a:off x="713225" y="1584850"/>
            <a:ext cx="43386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1"/>
          </p:nvPr>
        </p:nvSpPr>
        <p:spPr>
          <a:xfrm>
            <a:off x="713225" y="2922025"/>
            <a:ext cx="4338600" cy="6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-370650" y="4237275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7406975" y="-95120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 hasCustomPrompt="1"/>
          </p:nvPr>
        </p:nvSpPr>
        <p:spPr>
          <a:xfrm>
            <a:off x="941825" y="10413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1"/>
          </p:nvPr>
        </p:nvSpPr>
        <p:spPr>
          <a:xfrm>
            <a:off x="941825" y="19714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title" idx="2" hasCustomPrompt="1"/>
          </p:nvPr>
        </p:nvSpPr>
        <p:spPr>
          <a:xfrm>
            <a:off x="941825" y="2788450"/>
            <a:ext cx="3723600" cy="62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3"/>
          </p:nvPr>
        </p:nvSpPr>
        <p:spPr>
          <a:xfrm>
            <a:off x="941825" y="3718550"/>
            <a:ext cx="3723600" cy="3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182" name="Google Shape;182;p24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4"/>
          <p:cNvSpPr/>
          <p:nvPr/>
        </p:nvSpPr>
        <p:spPr>
          <a:xfrm>
            <a:off x="-1335175" y="41784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4"/>
          <p:cNvSpPr/>
          <p:nvPr/>
        </p:nvSpPr>
        <p:spPr>
          <a:xfrm flipH="1">
            <a:off x="7530900" y="4822125"/>
            <a:ext cx="16131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725350" y="-95150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 rot="10800000" flipH="1">
            <a:off x="0" y="0"/>
            <a:ext cx="28575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8"/>
          <p:cNvSpPr/>
          <p:nvPr/>
        </p:nvSpPr>
        <p:spPr>
          <a:xfrm flipH="1">
            <a:off x="6286800" y="4822125"/>
            <a:ext cx="2857200" cy="321300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-542100" y="43634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8430775" y="-818150"/>
            <a:ext cx="1490700" cy="1491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"/>
          <p:cNvSpPr/>
          <p:nvPr/>
        </p:nvSpPr>
        <p:spPr>
          <a:xfrm>
            <a:off x="713225" y="479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EFE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Poppins SemiBold"/>
              <a:buNone/>
              <a:defRPr sz="3000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●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○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oppins"/>
              <a:buChar char="■"/>
              <a:defRPr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7" r:id="rId4"/>
    <p:sldLayoutId id="2147483658" r:id="rId5"/>
    <p:sldLayoutId id="2147483659" r:id="rId6"/>
    <p:sldLayoutId id="2147483660" r:id="rId7"/>
    <p:sldLayoutId id="2147483670" r:id="rId8"/>
    <p:sldLayoutId id="2147483674" r:id="rId9"/>
    <p:sldLayoutId id="2147483675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26CD65-1246-BD7D-63E4-CBA2231DCF44}"/>
              </a:ext>
            </a:extLst>
          </p:cNvPr>
          <p:cNvSpPr txBox="1"/>
          <p:nvPr/>
        </p:nvSpPr>
        <p:spPr>
          <a:xfrm>
            <a:off x="1547713" y="271410"/>
            <a:ext cx="6048572" cy="561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338"/>
              </a:spcAft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Bangladesh Army University of Engineering &amp; Technology (BAUET)</a:t>
            </a:r>
          </a:p>
          <a:p>
            <a:pPr algn="ctr">
              <a:spcAft>
                <a:spcPts val="338"/>
              </a:spcAft>
            </a:pPr>
            <a:r>
              <a:rPr lang="en-US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Qadirabad, Natore-6431</a:t>
            </a:r>
            <a:endParaRPr lang="en-US" dirty="0">
              <a:solidFill>
                <a:schemeClr val="tx2">
                  <a:lumMod val="10000"/>
                </a:schemeClr>
              </a:solidFill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95B90-8DE7-86C8-D644-B792457F3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1722" y="725380"/>
            <a:ext cx="1400553" cy="11826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9E839-E3CB-A0FF-E8FA-6FF397622041}"/>
              </a:ext>
            </a:extLst>
          </p:cNvPr>
          <p:cNvSpPr txBox="1"/>
          <p:nvPr/>
        </p:nvSpPr>
        <p:spPr>
          <a:xfrm>
            <a:off x="2651853" y="1739439"/>
            <a:ext cx="38402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 and Engineering </a:t>
            </a:r>
          </a:p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Code: CSE-3200</a:t>
            </a:r>
          </a:p>
          <a:p>
            <a:pPr algn="ctr"/>
            <a:r>
              <a:rPr lang="en-US" sz="12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Title: Integrated Design Project / Capstone Project</a:t>
            </a:r>
            <a:endParaRPr lang="en-US" sz="1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700" b="1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sz="1300" b="1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Project Presentation on “Custom ROM”</a:t>
            </a:r>
          </a:p>
        </p:txBody>
      </p:sp>
      <p:graphicFrame>
        <p:nvGraphicFramePr>
          <p:cNvPr id="7" name="Table 11">
            <a:extLst>
              <a:ext uri="{FF2B5EF4-FFF2-40B4-BE49-F238E27FC236}">
                <a16:creationId xmlns:a16="http://schemas.microsoft.com/office/drawing/2014/main" id="{A65DA236-30B1-5F99-B21B-83BD04405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970784"/>
              </p:ext>
            </p:extLst>
          </p:nvPr>
        </p:nvGraphicFramePr>
        <p:xfrm>
          <a:off x="2446979" y="2797534"/>
          <a:ext cx="4250038" cy="207455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47684">
                  <a:extLst>
                    <a:ext uri="{9D8B030D-6E8A-4147-A177-3AD203B41FA5}">
                      <a16:colId xmlns:a16="http://schemas.microsoft.com/office/drawing/2014/main" val="2371402644"/>
                    </a:ext>
                  </a:extLst>
                </a:gridCol>
                <a:gridCol w="2102354">
                  <a:extLst>
                    <a:ext uri="{9D8B030D-6E8A-4147-A177-3AD203B41FA5}">
                      <a16:colId xmlns:a16="http://schemas.microsoft.com/office/drawing/2014/main" val="3107073723"/>
                    </a:ext>
                  </a:extLst>
                </a:gridCol>
              </a:tblGrid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58229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Fathma Khatun Mim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Mohammed Golam Sarwar Bhuyan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21994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ID:20104002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Professor &amp; Head, Dept of CSE, BAUET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378382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Gourob Roy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Bristi Rani Roy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7318983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ID:20104027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Lecturer, Dept. of CSE, BAUET</a:t>
                      </a: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524288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Name: Md. Arik Rayhan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4210626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algn="l"/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ID:20104033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8033011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Batch: 11</a:t>
                      </a:r>
                      <a:r>
                        <a:rPr lang="en-US" sz="900" baseline="30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0000146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Year: 4</a:t>
                      </a:r>
                      <a:r>
                        <a:rPr lang="en-US" sz="900" baseline="30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1314885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Semester: 1</a:t>
                      </a:r>
                      <a:r>
                        <a:rPr lang="en-US" sz="900" baseline="3000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0324551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aseline="0" dirty="0">
                          <a:solidFill>
                            <a:schemeClr val="tx2">
                              <a:lumMod val="10000"/>
                            </a:schemeClr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Session: 2020-2021 </a:t>
                      </a: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900" dirty="0">
                        <a:solidFill>
                          <a:schemeClr val="tx2">
                            <a:lumMod val="10000"/>
                          </a:schemeClr>
                        </a:solidFill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25718" marB="2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049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817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6"/>
          <p:cNvSpPr txBox="1">
            <a:spLocks noGrp="1"/>
          </p:cNvSpPr>
          <p:nvPr>
            <p:ph type="title"/>
          </p:nvPr>
        </p:nvSpPr>
        <p:spPr>
          <a:xfrm>
            <a:off x="3010258" y="9575"/>
            <a:ext cx="3123484" cy="5078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planning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4AFC31-ED89-B1AC-0841-250FFDEF1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162" y="517474"/>
            <a:ext cx="6849047" cy="4626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C6BF21-DAED-BAC5-768C-536B02BBACF9}"/>
              </a:ext>
            </a:extLst>
          </p:cNvPr>
          <p:cNvSpPr txBox="1"/>
          <p:nvPr/>
        </p:nvSpPr>
        <p:spPr>
          <a:xfrm>
            <a:off x="130471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47B293-DFAE-552E-7D07-A39E9E5E8F5A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>
            <a:off x="522725" y="44180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8008330" y="1213754"/>
            <a:ext cx="1484461" cy="1517944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1236946" y="1232921"/>
            <a:ext cx="5392584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for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Computer that supports Windows 10 &amp; Linux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working android Phone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USB cable, Internet and Device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Rom and Necessary software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4752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 specification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5E6AA2-F882-CDFF-131C-B406F38B5317}"/>
              </a:ext>
            </a:extLst>
          </p:cNvPr>
          <p:cNvSpPr txBox="1"/>
          <p:nvPr/>
        </p:nvSpPr>
        <p:spPr>
          <a:xfrm>
            <a:off x="791483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27DFCB-8B38-7B7D-E648-444B4C1E5D36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11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75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/>
          <p:nvPr/>
        </p:nvSpPr>
        <p:spPr>
          <a:xfrm>
            <a:off x="8075508" y="-443061"/>
            <a:ext cx="1348033" cy="1385741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5366338" y="4172557"/>
            <a:ext cx="1484461" cy="1517944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394475" y="1140589"/>
            <a:ext cx="7137541" cy="286232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design specification (DS) describes how a system meets the requirements outlined in the Functional Requirements. The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Design for our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Unlock the bootloader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custom recovery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Gain root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the necessary modification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47525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specification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0DD728-217B-C25D-1670-E8E819EEDFFA}"/>
              </a:ext>
            </a:extLst>
          </p:cNvPr>
          <p:cNvSpPr txBox="1"/>
          <p:nvPr/>
        </p:nvSpPr>
        <p:spPr>
          <a:xfrm>
            <a:off x="549112" y="4777640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3971A6-BF29-5955-F30E-EE5A5A10FEA2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12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22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60923F-F2DB-C0D9-BCC9-38422D215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731" y="531791"/>
            <a:ext cx="4023959" cy="36095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97E02-8C71-901C-D8DA-BA360BD6A1DB}"/>
              </a:ext>
            </a:extLst>
          </p:cNvPr>
          <p:cNvSpPr txBox="1"/>
          <p:nvPr/>
        </p:nvSpPr>
        <p:spPr>
          <a:xfrm>
            <a:off x="2830352" y="4249018"/>
            <a:ext cx="2986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Figure-1: Use Case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E12160-9523-7162-9C0F-D817FF89D8A1}"/>
              </a:ext>
            </a:extLst>
          </p:cNvPr>
          <p:cNvSpPr txBox="1"/>
          <p:nvPr/>
        </p:nvSpPr>
        <p:spPr>
          <a:xfrm>
            <a:off x="163521" y="4736571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2DB846-3213-3D32-FEEA-AFCEF5A4DF41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13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887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BD62E2-925F-7799-F956-235F20714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272" y="824179"/>
            <a:ext cx="1740877" cy="36048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F744411-B99E-E88D-DD41-CC5D33636B3C}"/>
              </a:ext>
            </a:extLst>
          </p:cNvPr>
          <p:cNvSpPr txBox="1"/>
          <p:nvPr/>
        </p:nvSpPr>
        <p:spPr>
          <a:xfrm>
            <a:off x="2830352" y="4534764"/>
            <a:ext cx="299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Figure-2: Dataflow Diagram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3B4CAF-97E5-6B95-08F4-EA1C16BDA05B}"/>
              </a:ext>
            </a:extLst>
          </p:cNvPr>
          <p:cNvSpPr txBox="1"/>
          <p:nvPr/>
        </p:nvSpPr>
        <p:spPr>
          <a:xfrm>
            <a:off x="322754" y="4719430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F636FB-0913-E9B2-2719-E7EC3AEE549E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14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086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8149246" y="45060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7FCB7-CEE2-4F7C-9122-13C9327F84B1}"/>
              </a:ext>
            </a:extLst>
          </p:cNvPr>
          <p:cNvSpPr/>
          <p:nvPr/>
        </p:nvSpPr>
        <p:spPr>
          <a:xfrm>
            <a:off x="1877392" y="153437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99D8AB-8B8D-851B-C143-C92FD4991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56" y="961022"/>
            <a:ext cx="1427282" cy="2870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0CB8503-1075-4EB7-566B-D4491B9D8F1E}"/>
              </a:ext>
            </a:extLst>
          </p:cNvPr>
          <p:cNvSpPr txBox="1"/>
          <p:nvPr/>
        </p:nvSpPr>
        <p:spPr>
          <a:xfrm>
            <a:off x="613333" y="3915907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Fig-01: Modified Home Screen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137668-CBAE-2B94-4FF3-C34A9DA8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143" y="944980"/>
            <a:ext cx="1427282" cy="28705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18395D-7CF7-01AB-DE49-FE26F89EF0F2}"/>
              </a:ext>
            </a:extLst>
          </p:cNvPr>
          <p:cNvSpPr txBox="1"/>
          <p:nvPr/>
        </p:nvSpPr>
        <p:spPr>
          <a:xfrm>
            <a:off x="3030183" y="3979810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Fig-02: Modified APP Drawer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DE427EE-9051-D3CF-7D7F-F6855CBC9D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2835" y="977064"/>
            <a:ext cx="1427283" cy="28545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80E7A0-E418-2C60-C823-0D5270C62EB3}"/>
              </a:ext>
            </a:extLst>
          </p:cNvPr>
          <p:cNvSpPr txBox="1"/>
          <p:nvPr/>
        </p:nvSpPr>
        <p:spPr>
          <a:xfrm>
            <a:off x="5668279" y="3979810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Fig-03: Modified Nav Bar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7DF7C6-3F2B-4399-B487-C02992A2DAA8}"/>
              </a:ext>
            </a:extLst>
          </p:cNvPr>
          <p:cNvSpPr txBox="1"/>
          <p:nvPr/>
        </p:nvSpPr>
        <p:spPr>
          <a:xfrm>
            <a:off x="357254" y="4824750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CCEF00-7C9A-F7EE-810D-F1BE59819B91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15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008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69431" y="79915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 End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0BBDDB-BBAA-1C85-938F-49B28CB35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4213" y="833909"/>
            <a:ext cx="1572777" cy="28073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89DA20-AEDC-454B-CF0D-076B0F152B47}"/>
              </a:ext>
            </a:extLst>
          </p:cNvPr>
          <p:cNvSpPr txBox="1"/>
          <p:nvPr/>
        </p:nvSpPr>
        <p:spPr>
          <a:xfrm>
            <a:off x="1337652" y="3788320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Fig-04: Modified Nav Bar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98DBBC-8B4F-55AE-B703-AA2AAB1105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987908" y="833909"/>
            <a:ext cx="1329805" cy="28073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667D0C9-FE8E-4655-D74C-034F6E6284E5}"/>
              </a:ext>
            </a:extLst>
          </p:cNvPr>
          <p:cNvSpPr txBox="1"/>
          <p:nvPr/>
        </p:nvSpPr>
        <p:spPr>
          <a:xfrm>
            <a:off x="3562974" y="3788319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Fig-05: Uninstall System App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1C6549-5184-22C2-207E-7B8624194A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9093" y="833909"/>
            <a:ext cx="1572777" cy="28073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F17768-3450-B605-BD72-2B622F684D41}"/>
              </a:ext>
            </a:extLst>
          </p:cNvPr>
          <p:cNvSpPr txBox="1"/>
          <p:nvPr/>
        </p:nvSpPr>
        <p:spPr>
          <a:xfrm>
            <a:off x="6200524" y="3788319"/>
            <a:ext cx="222220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Fig-06: Unlimited google photos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0C800D-FEF7-9348-A6BF-28AE0BBF6E9B}"/>
              </a:ext>
            </a:extLst>
          </p:cNvPr>
          <p:cNvSpPr txBox="1"/>
          <p:nvPr/>
        </p:nvSpPr>
        <p:spPr>
          <a:xfrm>
            <a:off x="386549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0B0A6-90DA-C9CC-7024-5ACBF90C6E0D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16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9014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328352" y="799443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32068A8-ECDE-1ECC-09C5-2BCC2092D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4541"/>
              </p:ext>
            </p:extLst>
          </p:nvPr>
        </p:nvGraphicFramePr>
        <p:xfrm>
          <a:off x="1251284" y="1693995"/>
          <a:ext cx="6994358" cy="2169160"/>
        </p:xfrm>
        <a:graphic>
          <a:graphicData uri="http://schemas.openxmlformats.org/drawingml/2006/table">
            <a:tbl>
              <a:tblPr firstRow="1" bandRow="1">
                <a:tableStyleId>{C7E4032B-7081-4BB9-BB89-415116D84E5C}</a:tableStyleId>
              </a:tblPr>
              <a:tblGrid>
                <a:gridCol w="3497179">
                  <a:extLst>
                    <a:ext uri="{9D8B030D-6E8A-4147-A177-3AD203B41FA5}">
                      <a16:colId xmlns:a16="http://schemas.microsoft.com/office/drawing/2014/main" val="4080478933"/>
                    </a:ext>
                  </a:extLst>
                </a:gridCol>
                <a:gridCol w="3497179">
                  <a:extLst>
                    <a:ext uri="{9D8B030D-6E8A-4147-A177-3AD203B41FA5}">
                      <a16:colId xmlns:a16="http://schemas.microsoft.com/office/drawing/2014/main" val="32932132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Hourly Income 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Project Cost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232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just"/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average Bangladesh software engineer’s salary per month is 36000 taka.</a:t>
                      </a:r>
                    </a:p>
                    <a:p>
                      <a:pPr algn="just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 working days and 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 hours of work every day. Hourly Charge 6000/(20*6)=300 taka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(365/7) = 52 working weeks and 12 weeks of vacation. </a:t>
                      </a:r>
                      <a:r>
                        <a:rPr lang="en-GB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lab is 0.75 credits. Total of (0.75*3) = 2.25 hours of is required each week.</a:t>
                      </a:r>
                    </a:p>
                    <a:p>
                      <a:pPr algn="just"/>
                      <a:endParaRPr lang="en-GB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working hours (2.25*40)=90 hours.</a:t>
                      </a:r>
                    </a:p>
                    <a:p>
                      <a:pPr algn="just"/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Cost of three people (300*90*3)=81000 taka.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3825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72A325A-65CF-FA0E-9919-BC668F99EAD9}"/>
              </a:ext>
            </a:extLst>
          </p:cNvPr>
          <p:cNvSpPr txBox="1"/>
          <p:nvPr/>
        </p:nvSpPr>
        <p:spPr>
          <a:xfrm>
            <a:off x="227061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760AC-8CAD-205D-D3F4-1B54A75BCE45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17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277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Cost-Benefit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B4EC59-097B-05DC-3238-B42757D7BB10}"/>
              </a:ext>
            </a:extLst>
          </p:cNvPr>
          <p:cNvCxnSpPr/>
          <p:nvPr/>
        </p:nvCxnSpPr>
        <p:spPr>
          <a:xfrm>
            <a:off x="2711302" y="2849526"/>
            <a:ext cx="385605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E8330-1BD0-824B-8E05-35BB99CB6ED4}"/>
              </a:ext>
            </a:extLst>
          </p:cNvPr>
          <p:cNvCxnSpPr>
            <a:cxnSpLocks/>
          </p:cNvCxnSpPr>
          <p:nvPr/>
        </p:nvCxnSpPr>
        <p:spPr>
          <a:xfrm flipV="1">
            <a:off x="2690036" y="2147777"/>
            <a:ext cx="3742663" cy="1392864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30A3C0-BE26-B8D7-FB86-C450400379AC}"/>
              </a:ext>
            </a:extLst>
          </p:cNvPr>
          <p:cNvCxnSpPr>
            <a:cxnSpLocks/>
          </p:cNvCxnSpPr>
          <p:nvPr/>
        </p:nvCxnSpPr>
        <p:spPr>
          <a:xfrm flipV="1">
            <a:off x="2690035" y="1116419"/>
            <a:ext cx="3327993" cy="243485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4798DA8-4C84-6DC8-C985-A59BFCE91735}"/>
              </a:ext>
            </a:extLst>
          </p:cNvPr>
          <p:cNvCxnSpPr>
            <a:cxnSpLocks/>
          </p:cNvCxnSpPr>
          <p:nvPr/>
        </p:nvCxnSpPr>
        <p:spPr>
          <a:xfrm flipV="1">
            <a:off x="2711302" y="1669312"/>
            <a:ext cx="3604438" cy="118021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20C5DF6-401C-ADA6-B22E-021BFF4368D5}"/>
              </a:ext>
            </a:extLst>
          </p:cNvPr>
          <p:cNvCxnSpPr/>
          <p:nvPr/>
        </p:nvCxnSpPr>
        <p:spPr>
          <a:xfrm>
            <a:off x="4167963" y="3413051"/>
            <a:ext cx="0" cy="27644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9B7FA0E-90AC-D2A2-1E94-EBA58A5A6F10}"/>
              </a:ext>
            </a:extLst>
          </p:cNvPr>
          <p:cNvCxnSpPr/>
          <p:nvPr/>
        </p:nvCxnSpPr>
        <p:spPr>
          <a:xfrm>
            <a:off x="5613991" y="3413051"/>
            <a:ext cx="0" cy="27644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A0F4F2-C1F4-77B0-F3C0-211A19861686}"/>
              </a:ext>
            </a:extLst>
          </p:cNvPr>
          <p:cNvCxnSpPr/>
          <p:nvPr/>
        </p:nvCxnSpPr>
        <p:spPr>
          <a:xfrm>
            <a:off x="2519915" y="2349802"/>
            <a:ext cx="350874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E6C9DE-C026-D53A-8A5C-0A6BC1225BDA}"/>
              </a:ext>
            </a:extLst>
          </p:cNvPr>
          <p:cNvCxnSpPr>
            <a:cxnSpLocks/>
          </p:cNvCxnSpPr>
          <p:nvPr/>
        </p:nvCxnSpPr>
        <p:spPr>
          <a:xfrm>
            <a:off x="2530548" y="1669312"/>
            <a:ext cx="329608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8DB00BC-C9D8-2133-E560-30C7513FD723}"/>
              </a:ext>
            </a:extLst>
          </p:cNvPr>
          <p:cNvSpPr txBox="1"/>
          <p:nvPr/>
        </p:nvSpPr>
        <p:spPr>
          <a:xfrm>
            <a:off x="1935123" y="2164569"/>
            <a:ext cx="574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FAEB03-5F38-AB1C-2518-9D9A072C8562}"/>
              </a:ext>
            </a:extLst>
          </p:cNvPr>
          <p:cNvSpPr txBox="1"/>
          <p:nvPr/>
        </p:nvSpPr>
        <p:spPr>
          <a:xfrm>
            <a:off x="1828875" y="1478103"/>
            <a:ext cx="6528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160K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374B9CF-EDA4-4229-6F50-5F68D0B8BE62}"/>
              </a:ext>
            </a:extLst>
          </p:cNvPr>
          <p:cNvCxnSpPr/>
          <p:nvPr/>
        </p:nvCxnSpPr>
        <p:spPr>
          <a:xfrm flipV="1">
            <a:off x="2711301" y="1116419"/>
            <a:ext cx="0" cy="24348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EE1197-75A9-F0CA-DA68-EE6B2C63E1D6}"/>
              </a:ext>
            </a:extLst>
          </p:cNvPr>
          <p:cNvCxnSpPr/>
          <p:nvPr/>
        </p:nvCxnSpPr>
        <p:spPr>
          <a:xfrm>
            <a:off x="2690035" y="3540641"/>
            <a:ext cx="408290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B2E3D59A-3B7A-DACF-A025-B913FCC77F0E}"/>
              </a:ext>
            </a:extLst>
          </p:cNvPr>
          <p:cNvSpPr txBox="1"/>
          <p:nvPr/>
        </p:nvSpPr>
        <p:spPr>
          <a:xfrm>
            <a:off x="4024427" y="3742652"/>
            <a:ext cx="547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917B34-F08E-F439-853C-F1418644C916}"/>
              </a:ext>
            </a:extLst>
          </p:cNvPr>
          <p:cNvSpPr txBox="1"/>
          <p:nvPr/>
        </p:nvSpPr>
        <p:spPr>
          <a:xfrm>
            <a:off x="5491717" y="3776244"/>
            <a:ext cx="435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82DDC5C-6C48-D98B-A281-3201864EB77C}"/>
              </a:ext>
            </a:extLst>
          </p:cNvPr>
          <p:cNvSpPr txBox="1"/>
          <p:nvPr/>
        </p:nvSpPr>
        <p:spPr>
          <a:xfrm>
            <a:off x="6588625" y="2687253"/>
            <a:ext cx="471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E1C092-2A4D-783A-2E66-5858B2942F92}"/>
              </a:ext>
            </a:extLst>
          </p:cNvPr>
          <p:cNvSpPr txBox="1"/>
          <p:nvPr/>
        </p:nvSpPr>
        <p:spPr>
          <a:xfrm>
            <a:off x="6537243" y="1955420"/>
            <a:ext cx="53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90A597-C720-1189-97F8-E1507245A013}"/>
              </a:ext>
            </a:extLst>
          </p:cNvPr>
          <p:cNvSpPr txBox="1"/>
          <p:nvPr/>
        </p:nvSpPr>
        <p:spPr>
          <a:xfrm>
            <a:off x="6033950" y="892523"/>
            <a:ext cx="152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Revenue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3F98391-15DF-C1A3-1FDB-97A4D0A2ACEF}"/>
              </a:ext>
            </a:extLst>
          </p:cNvPr>
          <p:cNvSpPr txBox="1"/>
          <p:nvPr/>
        </p:nvSpPr>
        <p:spPr>
          <a:xfrm>
            <a:off x="6358272" y="1498298"/>
            <a:ext cx="5334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TC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6E4C9FFA-779A-8CAC-1D6C-5B4699081898}"/>
              </a:ext>
            </a:extLst>
          </p:cNvPr>
          <p:cNvCxnSpPr/>
          <p:nvPr/>
        </p:nvCxnSpPr>
        <p:spPr>
          <a:xfrm>
            <a:off x="4327451" y="1836852"/>
            <a:ext cx="74428" cy="4571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0F4537EA-A311-C6D4-A5E9-23D4A5E0F31A}"/>
              </a:ext>
            </a:extLst>
          </p:cNvPr>
          <p:cNvSpPr txBox="1"/>
          <p:nvPr/>
        </p:nvSpPr>
        <p:spPr>
          <a:xfrm>
            <a:off x="3560811" y="1471721"/>
            <a:ext cx="18086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Break Even Point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FAA1226-B427-4FA8-BBED-C7790D0370C9}"/>
              </a:ext>
            </a:extLst>
          </p:cNvPr>
          <p:cNvSpPr txBox="1"/>
          <p:nvPr/>
        </p:nvSpPr>
        <p:spPr>
          <a:xfrm rot="16200000">
            <a:off x="1094121" y="2124697"/>
            <a:ext cx="152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DB9D86-6F90-9FC6-C9DF-20402D76056D}"/>
              </a:ext>
            </a:extLst>
          </p:cNvPr>
          <p:cNvSpPr txBox="1"/>
          <p:nvPr/>
        </p:nvSpPr>
        <p:spPr>
          <a:xfrm>
            <a:off x="5825726" y="3934890"/>
            <a:ext cx="1525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A5440-09B2-C714-B26C-5A2EDE8D946E}"/>
              </a:ext>
            </a:extLst>
          </p:cNvPr>
          <p:cNvSpPr txBox="1"/>
          <p:nvPr/>
        </p:nvSpPr>
        <p:spPr>
          <a:xfrm>
            <a:off x="163265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27F906-E343-99F1-375A-271206911355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269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on Society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2630F-2786-0B7A-3227-8CC641D49821}"/>
              </a:ext>
            </a:extLst>
          </p:cNvPr>
          <p:cNvSpPr txBox="1"/>
          <p:nvPr/>
        </p:nvSpPr>
        <p:spPr>
          <a:xfrm>
            <a:off x="2739459" y="962402"/>
            <a:ext cx="3168503" cy="21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Enhanced Device Longevity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Freedom and Customization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Collaboration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and Education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81F797-C5D5-BBDD-B3D7-59E0989EECE1}"/>
              </a:ext>
            </a:extLst>
          </p:cNvPr>
          <p:cNvSpPr txBox="1"/>
          <p:nvPr/>
        </p:nvSpPr>
        <p:spPr>
          <a:xfrm>
            <a:off x="173897" y="4750662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98EE7A-BC9F-3C25-2393-A3C35506D8BB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19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34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 idx="6"/>
          </p:nvPr>
        </p:nvSpPr>
        <p:spPr>
          <a:xfrm>
            <a:off x="652697" y="233609"/>
            <a:ext cx="2912034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r>
              <a:rPr lang="e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contents</a:t>
            </a:r>
            <a:endParaRPr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5" name="Google Shape;275;p35"/>
          <p:cNvSpPr/>
          <p:nvPr/>
        </p:nvSpPr>
        <p:spPr>
          <a:xfrm>
            <a:off x="7514650" y="-1340675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5"/>
          <p:cNvSpPr/>
          <p:nvPr/>
        </p:nvSpPr>
        <p:spPr>
          <a:xfrm>
            <a:off x="6586200" y="-59532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0F9CAEB-2171-2C93-93BE-9147C5CBD1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53097"/>
              </p:ext>
            </p:extLst>
          </p:nvPr>
        </p:nvGraphicFramePr>
        <p:xfrm>
          <a:off x="872093" y="891162"/>
          <a:ext cx="6096000" cy="3703320"/>
        </p:xfrm>
        <a:graphic>
          <a:graphicData uri="http://schemas.openxmlformats.org/drawingml/2006/table">
            <a:tbl>
              <a:tblPr firstRow="1" bandRow="1">
                <a:tableStyleId>{C7E4032B-7081-4BB9-BB89-415116D84E5C}</a:tableStyleId>
              </a:tblPr>
              <a:tblGrid>
                <a:gridCol w="478076">
                  <a:extLst>
                    <a:ext uri="{9D8B030D-6E8A-4147-A177-3AD203B41FA5}">
                      <a16:colId xmlns:a16="http://schemas.microsoft.com/office/drawing/2014/main" val="3860864889"/>
                    </a:ext>
                  </a:extLst>
                </a:gridCol>
                <a:gridCol w="2821781">
                  <a:extLst>
                    <a:ext uri="{9D8B030D-6E8A-4147-A177-3AD203B41FA5}">
                      <a16:colId xmlns:a16="http://schemas.microsoft.com/office/drawing/2014/main" val="1541340959"/>
                    </a:ext>
                  </a:extLst>
                </a:gridCol>
                <a:gridCol w="535781">
                  <a:extLst>
                    <a:ext uri="{9D8B030D-6E8A-4147-A177-3AD203B41FA5}">
                      <a16:colId xmlns:a16="http://schemas.microsoft.com/office/drawing/2014/main" val="3251845354"/>
                    </a:ext>
                  </a:extLst>
                </a:gridCol>
                <a:gridCol w="2260362">
                  <a:extLst>
                    <a:ext uri="{9D8B030D-6E8A-4147-A177-3AD203B41FA5}">
                      <a16:colId xmlns:a16="http://schemas.microsoft.com/office/drawing/2014/main" val="263576714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Introduction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Specification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887523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kern="1200" cap="none" dirty="0">
                          <a:solidFill>
                            <a:prstClr val="black"/>
                          </a:solidFill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Problem Statement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 Case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951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Motivation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13.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Data diagram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7948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Objectives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14.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Front End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646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05.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Background Study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Budget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708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Existing System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Arial"/>
                          <a:cs typeface="Times New Roman" panose="02020603050405020304" pitchFamily="18" charset="0"/>
                          <a:sym typeface="Arial"/>
                        </a:rPr>
                        <a:t>Cost benefit</a:t>
                      </a:r>
                      <a:endParaRPr lang="en-US" sz="18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89583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07.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Comparative Analysis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17.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 on Society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08194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08.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Challenges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Future Work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10383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09.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Project planning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Conclusion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59214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Requirement specification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rgbClr val="D149CE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20.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Reference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9372870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0955368-C04A-ED2C-E8BA-D8A9ED172838}"/>
              </a:ext>
            </a:extLst>
          </p:cNvPr>
          <p:cNvSpPr txBox="1"/>
          <p:nvPr/>
        </p:nvSpPr>
        <p:spPr>
          <a:xfrm>
            <a:off x="460977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ED1F4D-CDE3-05D6-D385-EC78AE16BA26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01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1E856C-864D-EADF-00CB-9B6C74FED760}"/>
              </a:ext>
            </a:extLst>
          </p:cNvPr>
          <p:cNvSpPr txBox="1"/>
          <p:nvPr/>
        </p:nvSpPr>
        <p:spPr>
          <a:xfrm>
            <a:off x="2927496" y="1072270"/>
            <a:ext cx="4717313" cy="1750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and Privacy Features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and User Experience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Engagement and Support</a:t>
            </a: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Regular Updates and Feature Innovation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7E2D14-0711-2F55-1179-E6C4CF1D5F8D}"/>
              </a:ext>
            </a:extLst>
          </p:cNvPr>
          <p:cNvSpPr txBox="1"/>
          <p:nvPr/>
        </p:nvSpPr>
        <p:spPr>
          <a:xfrm>
            <a:off x="228715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409238-1AD8-A516-C902-0C2B74EC2BA6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20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3324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D4296DB-E04C-8FAF-79CB-ED350D06E32A}"/>
              </a:ext>
            </a:extLst>
          </p:cNvPr>
          <p:cNvSpPr/>
          <p:nvPr/>
        </p:nvSpPr>
        <p:spPr>
          <a:xfrm>
            <a:off x="2080064" y="239404"/>
            <a:ext cx="44872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B2630F-2786-0B7A-3227-8CC641D49821}"/>
              </a:ext>
            </a:extLst>
          </p:cNvPr>
          <p:cNvSpPr txBox="1"/>
          <p:nvPr/>
        </p:nvSpPr>
        <p:spPr>
          <a:xfrm>
            <a:off x="499730" y="1026197"/>
            <a:ext cx="81445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conclusion, custom ROMs offer users a pathway to personalize and optimize their device experiences beyond manufacturer-provided firmware, fostering a culture of innovation and individualization within the Android ecosystem.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4DC55-9484-4167-A4F5-425B4FBBBB81}"/>
              </a:ext>
            </a:extLst>
          </p:cNvPr>
          <p:cNvSpPr txBox="1"/>
          <p:nvPr/>
        </p:nvSpPr>
        <p:spPr>
          <a:xfrm>
            <a:off x="184530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06C15-8FA5-0DF9-6D25-684675469B2E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21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824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  <a:endParaRPr dirty="0"/>
          </a:p>
        </p:txBody>
      </p:sp>
      <p:graphicFrame>
        <p:nvGraphicFramePr>
          <p:cNvPr id="248" name="Google Shape;248;p34"/>
          <p:cNvGraphicFramePr/>
          <p:nvPr>
            <p:extLst>
              <p:ext uri="{D42A27DB-BD31-4B8C-83A1-F6EECF244321}">
                <p14:modId xmlns:p14="http://schemas.microsoft.com/office/powerpoint/2010/main" val="833803031"/>
              </p:ext>
            </p:extLst>
          </p:nvPr>
        </p:nvGraphicFramePr>
        <p:xfrm>
          <a:off x="713225" y="1285875"/>
          <a:ext cx="7495110" cy="2194380"/>
        </p:xfrm>
        <a:graphic>
          <a:graphicData uri="http://schemas.openxmlformats.org/drawingml/2006/table">
            <a:tbl>
              <a:tblPr>
                <a:noFill/>
                <a:tableStyleId>{C7E4032B-7081-4BB9-BB89-415116D84E5C}</a:tableStyleId>
              </a:tblPr>
              <a:tblGrid>
                <a:gridCol w="639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57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1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1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www.linkedin.com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/pulse/custom-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roms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-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surya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-a/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2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www.fiverr.com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/bilaljaved1789/all-android-rom-customization-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frimware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-customization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3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www.fiverr.com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one_family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/advise-how-to-secure-your-custom-android-firmware-or-rom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4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smowl.net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en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/blog/digital-privacy/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5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https://</a:t>
                      </a:r>
                      <a:r>
                        <a:rPr lang="en-US" sz="1200" dirty="0" err="1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xdaforums.com</a:t>
                      </a:r>
                      <a:r>
                        <a:rPr lang="en-US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/t/custom-rom-advice-looking-for-a-kid-friendly-solution.4259189/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0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 dirty="0">
                          <a:solidFill>
                            <a:schemeClr val="accent2"/>
                          </a:solidFill>
                          <a:uFill>
                            <a:noFill/>
                          </a:u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6</a:t>
                      </a:r>
                      <a:endParaRPr sz="1200" b="1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dirty="0">
                          <a:solidFill>
                            <a:schemeClr val="accent2"/>
                          </a:solidFill>
                          <a:latin typeface="Times New Roman" panose="02020603050405020304" pitchFamily="18" charset="0"/>
                          <a:ea typeface="Poppins"/>
                          <a:cs typeface="Times New Roman" panose="02020603050405020304" pitchFamily="18" charset="0"/>
                          <a:sym typeface="Poppins"/>
                        </a:rPr>
                        <a:t>They are sorted by theme so you can use them in all kinds of presentations</a:t>
                      </a:r>
                      <a:endParaRPr sz="1200" dirty="0">
                        <a:solidFill>
                          <a:schemeClr val="accent2"/>
                        </a:solidFill>
                        <a:latin typeface="Times New Roman" panose="02020603050405020304" pitchFamily="18" charset="0"/>
                        <a:ea typeface="Poppins"/>
                        <a:cs typeface="Times New Roman" panose="02020603050405020304" pitchFamily="18" charset="0"/>
                        <a:sym typeface="Poppins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52" name="Google Shape;252;p34"/>
          <p:cNvSpPr/>
          <p:nvPr/>
        </p:nvSpPr>
        <p:spPr>
          <a:xfrm>
            <a:off x="7795950" y="-783350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4"/>
          <p:cNvSpPr/>
          <p:nvPr/>
        </p:nvSpPr>
        <p:spPr>
          <a:xfrm>
            <a:off x="7487450" y="380200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254270-BF4F-653F-8432-74AF577C9649}"/>
              </a:ext>
            </a:extLst>
          </p:cNvPr>
          <p:cNvSpPr txBox="1"/>
          <p:nvPr/>
        </p:nvSpPr>
        <p:spPr>
          <a:xfrm>
            <a:off x="130323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13197-4477-5A5C-B814-F4E405D8FDEA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22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915;p67">
            <a:extLst>
              <a:ext uri="{FF2B5EF4-FFF2-40B4-BE49-F238E27FC236}">
                <a16:creationId xmlns:a16="http://schemas.microsoft.com/office/drawing/2014/main" id="{4402ECF6-2E86-D186-69A5-A45D4ACBEF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53079" y="2135250"/>
            <a:ext cx="4437842" cy="87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2547490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/>
          <p:nvPr/>
        </p:nvSpPr>
        <p:spPr>
          <a:xfrm>
            <a:off x="7181060" y="3951354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/>
          <p:nvPr/>
        </p:nvSpPr>
        <p:spPr>
          <a:xfrm>
            <a:off x="8549975" y="2977775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-108135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3E3A1F1C-F5BE-EEAC-4255-6641E9110A73}"/>
              </a:ext>
            </a:extLst>
          </p:cNvPr>
          <p:cNvSpPr txBox="1"/>
          <p:nvPr/>
        </p:nvSpPr>
        <p:spPr>
          <a:xfrm>
            <a:off x="4184994" y="1222863"/>
            <a:ext cx="523332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custom ROM is </a:t>
            </a:r>
            <a:r>
              <a:rPr lang="en-US" dirty="0">
                <a:solidFill>
                  <a:schemeClr val="bg1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modified version of the Android operating system</a:t>
            </a:r>
            <a:r>
              <a:rPr lang="en-US" b="0" i="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b="0" i="0" baseline="30000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</a:p>
          <a:p>
            <a:endParaRPr lang="en-US" dirty="0">
              <a:solidFill>
                <a:schemeClr val="bg1">
                  <a:lumMod val="1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 ROMs can: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Enhance performance and overall 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Bring an old device up-to-date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 users to focus on privacy and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1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 your phone a whole new look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B1CC61-52D1-4BB7-9AFD-0B021F90C2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7" t="-1" b="758"/>
          <a:stretch/>
        </p:blipFill>
        <p:spPr>
          <a:xfrm>
            <a:off x="315361" y="1645185"/>
            <a:ext cx="3611357" cy="2163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42" name="Google Shape;242;p33"/>
          <p:cNvSpPr/>
          <p:nvPr/>
        </p:nvSpPr>
        <p:spPr>
          <a:xfrm rot="20348510">
            <a:off x="3651005" y="3573908"/>
            <a:ext cx="658640" cy="567646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64;p35">
            <a:extLst>
              <a:ext uri="{FF2B5EF4-FFF2-40B4-BE49-F238E27FC236}">
                <a16:creationId xmlns:a16="http://schemas.microsoft.com/office/drawing/2014/main" id="{552E0F97-2800-434F-A38C-047FF9D3B6AE}"/>
              </a:ext>
            </a:extLst>
          </p:cNvPr>
          <p:cNvSpPr txBox="1">
            <a:spLocks/>
          </p:cNvSpPr>
          <p:nvPr/>
        </p:nvSpPr>
        <p:spPr>
          <a:xfrm>
            <a:off x="1247783" y="337815"/>
            <a:ext cx="2678935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3D085F-D067-137D-A0BE-55A4FAD77833}"/>
              </a:ext>
            </a:extLst>
          </p:cNvPr>
          <p:cNvSpPr txBox="1"/>
          <p:nvPr/>
        </p:nvSpPr>
        <p:spPr>
          <a:xfrm>
            <a:off x="460977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10FFF8-6C39-EBEA-BD9F-C29E286951D0}"/>
              </a:ext>
            </a:extLst>
          </p:cNvPr>
          <p:cNvSpPr txBox="1"/>
          <p:nvPr/>
        </p:nvSpPr>
        <p:spPr>
          <a:xfrm>
            <a:off x="8245791" y="4611643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02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4"/>
          <p:cNvSpPr/>
          <p:nvPr/>
        </p:nvSpPr>
        <p:spPr>
          <a:xfrm>
            <a:off x="8453685" y="433285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ounded Rectangle 18">
            <a:extLst>
              <a:ext uri="{FF2B5EF4-FFF2-40B4-BE49-F238E27FC236}">
                <a16:creationId xmlns:a16="http://schemas.microsoft.com/office/drawing/2014/main" id="{C2D3371F-42C6-4F18-B535-538EF0A0A782}"/>
              </a:ext>
            </a:extLst>
          </p:cNvPr>
          <p:cNvSpPr/>
          <p:nvPr/>
        </p:nvSpPr>
        <p:spPr>
          <a:xfrm>
            <a:off x="6552537" y="752035"/>
            <a:ext cx="2323435" cy="1970845"/>
          </a:xfrm>
          <a:prstGeom prst="round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87B37-A110-46FF-B551-687A099A2DD8}"/>
              </a:ext>
            </a:extLst>
          </p:cNvPr>
          <p:cNvSpPr txBox="1"/>
          <p:nvPr/>
        </p:nvSpPr>
        <p:spPr>
          <a:xfrm>
            <a:off x="268028" y="1138116"/>
            <a:ext cx="616049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problem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stock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ROM:</a:t>
            </a:r>
          </a:p>
          <a:p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and Security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Bloatware and unwanted apps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Unrestricted access to apps and websites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control over OS</a:t>
            </a:r>
          </a:p>
        </p:txBody>
      </p:sp>
      <p:sp>
        <p:nvSpPr>
          <p:cNvPr id="13" name="Rounded Rectangle 8">
            <a:extLst>
              <a:ext uri="{FF2B5EF4-FFF2-40B4-BE49-F238E27FC236}">
                <a16:creationId xmlns:a16="http://schemas.microsoft.com/office/drawing/2014/main" id="{4F656563-D9A3-4B1D-B5D5-82924343EF33}"/>
              </a:ext>
            </a:extLst>
          </p:cNvPr>
          <p:cNvSpPr/>
          <p:nvPr/>
        </p:nvSpPr>
        <p:spPr>
          <a:xfrm>
            <a:off x="5146926" y="2053151"/>
            <a:ext cx="2186569" cy="1970845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4" descr="Privacy and Data Security Violations: What's the Harm? - TeachPrivacy">
            <a:extLst>
              <a:ext uri="{FF2B5EF4-FFF2-40B4-BE49-F238E27FC236}">
                <a16:creationId xmlns:a16="http://schemas.microsoft.com/office/drawing/2014/main" id="{840BD47B-54C7-4EDD-B715-B7C87ACFDD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4" t="6837" r="3652" b="8350"/>
          <a:stretch/>
        </p:blipFill>
        <p:spPr bwMode="auto">
          <a:xfrm>
            <a:off x="3604449" y="3408241"/>
            <a:ext cx="2186569" cy="1601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264;p35">
            <a:extLst>
              <a:ext uri="{FF2B5EF4-FFF2-40B4-BE49-F238E27FC236}">
                <a16:creationId xmlns:a16="http://schemas.microsoft.com/office/drawing/2014/main" id="{5EAEADDC-CCAF-4BBC-A554-E6BBB92D31E0}"/>
              </a:ext>
            </a:extLst>
          </p:cNvPr>
          <p:cNvSpPr txBox="1">
            <a:spLocks/>
          </p:cNvSpPr>
          <p:nvPr/>
        </p:nvSpPr>
        <p:spPr>
          <a:xfrm>
            <a:off x="397516" y="433285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7DA352-E2C1-7CA9-23A1-41A7ED175898}"/>
              </a:ext>
            </a:extLst>
          </p:cNvPr>
          <p:cNvSpPr txBox="1"/>
          <p:nvPr/>
        </p:nvSpPr>
        <p:spPr>
          <a:xfrm>
            <a:off x="758689" y="4556326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BE14A0-AD50-7DAE-E196-03F29202BB07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03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8"/>
          <p:cNvPicPr preferRelativeResize="0"/>
          <p:nvPr/>
        </p:nvPicPr>
        <p:blipFill rotWithShape="1">
          <a:blip r:embed="rId3">
            <a:alphaModFix/>
          </a:blip>
          <a:srcRect l="15913" r="-5922"/>
          <a:stretch/>
        </p:blipFill>
        <p:spPr>
          <a:xfrm>
            <a:off x="6066971" y="1081267"/>
            <a:ext cx="3841428" cy="29754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08" name="Google Shape;508;p48"/>
          <p:cNvSpPr/>
          <p:nvPr/>
        </p:nvSpPr>
        <p:spPr>
          <a:xfrm>
            <a:off x="522725" y="44180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8112025" y="6245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394475" y="1087395"/>
            <a:ext cx="5392584" cy="313932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motivation behind our 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make a custom-tailored ROM fo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Parental Control.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Develop a custom ROM that focuses on the privacy of its users.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for a specific group of people for their 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Demand in the current marketplace.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3539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7BE2C2E-C38F-5692-1E27-3FB7FBFE9DC8}"/>
              </a:ext>
            </a:extLst>
          </p:cNvPr>
          <p:cNvSpPr txBox="1"/>
          <p:nvPr/>
        </p:nvSpPr>
        <p:spPr>
          <a:xfrm>
            <a:off x="903725" y="4799075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D77CB-19FD-02D5-170A-DEA080BE95D8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04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7"/>
          <p:cNvSpPr/>
          <p:nvPr/>
        </p:nvSpPr>
        <p:spPr>
          <a:xfrm>
            <a:off x="-1268700" y="-635675"/>
            <a:ext cx="2162700" cy="21630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47"/>
          <p:cNvSpPr/>
          <p:nvPr/>
        </p:nvSpPr>
        <p:spPr>
          <a:xfrm>
            <a:off x="7684025" y="39011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00CA8D-95A2-4E64-BC15-5C9BE964B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005" y="960039"/>
            <a:ext cx="4320233" cy="2941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17AACD-10EE-484A-BD81-5BF03F3D3043}"/>
              </a:ext>
            </a:extLst>
          </p:cNvPr>
          <p:cNvSpPr txBox="1"/>
          <p:nvPr/>
        </p:nvSpPr>
        <p:spPr>
          <a:xfrm>
            <a:off x="1628724" y="1242325"/>
            <a:ext cx="382959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our 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Installation control mechanisms.</a:t>
            </a:r>
          </a:p>
          <a:p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Privacy-focused 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Speed improvement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 Advertisement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 Data Leak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87FCB7-CEE2-4F7C-9122-13C9327F84B1}"/>
              </a:ext>
            </a:extLst>
          </p:cNvPr>
          <p:cNvSpPr/>
          <p:nvPr/>
        </p:nvSpPr>
        <p:spPr>
          <a:xfrm>
            <a:off x="1299876" y="514633"/>
            <a:ext cx="448729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6A23C9-05A7-7FF7-2E2D-90C43CE1224B}"/>
              </a:ext>
            </a:extLst>
          </p:cNvPr>
          <p:cNvSpPr txBox="1"/>
          <p:nvPr/>
        </p:nvSpPr>
        <p:spPr>
          <a:xfrm>
            <a:off x="134073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B3E9B6-3B3B-71F2-6BA0-BC37CBF63F7D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05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8"/>
          <p:cNvPicPr preferRelativeResize="0"/>
          <p:nvPr/>
        </p:nvPicPr>
        <p:blipFill rotWithShape="1">
          <a:blip r:embed="rId3">
            <a:alphaModFix/>
          </a:blip>
          <a:srcRect l="4922" r="4931"/>
          <a:stretch/>
        </p:blipFill>
        <p:spPr>
          <a:xfrm>
            <a:off x="6511475" y="952250"/>
            <a:ext cx="4338600" cy="32100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300" name="Google Shape;300;p38"/>
          <p:cNvSpPr txBox="1">
            <a:spLocks noGrp="1"/>
          </p:cNvSpPr>
          <p:nvPr>
            <p:ph type="title"/>
          </p:nvPr>
        </p:nvSpPr>
        <p:spPr>
          <a:xfrm>
            <a:off x="406044" y="397707"/>
            <a:ext cx="2801500" cy="67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  <a:endParaRPr sz="3000" b="1" dirty="0"/>
          </a:p>
        </p:txBody>
      </p:sp>
      <p:sp>
        <p:nvSpPr>
          <p:cNvPr id="303" name="Google Shape;303;p38"/>
          <p:cNvSpPr/>
          <p:nvPr/>
        </p:nvSpPr>
        <p:spPr>
          <a:xfrm>
            <a:off x="5992700" y="41622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8"/>
          <p:cNvSpPr/>
          <p:nvPr/>
        </p:nvSpPr>
        <p:spPr>
          <a:xfrm>
            <a:off x="7745700" y="-741600"/>
            <a:ext cx="2162700" cy="2162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8"/>
          <p:cNvSpPr/>
          <p:nvPr/>
        </p:nvSpPr>
        <p:spPr>
          <a:xfrm>
            <a:off x="-1607075" y="3416900"/>
            <a:ext cx="2981400" cy="29814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8"/>
          <p:cNvSpPr/>
          <p:nvPr/>
        </p:nvSpPr>
        <p:spPr>
          <a:xfrm>
            <a:off x="892050" y="41622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D14D0A-EB2A-3D3C-243A-AD2AF128D417}"/>
              </a:ext>
            </a:extLst>
          </p:cNvPr>
          <p:cNvSpPr txBox="1"/>
          <p:nvPr/>
        </p:nvSpPr>
        <p:spPr>
          <a:xfrm>
            <a:off x="406044" y="1079050"/>
            <a:ext cx="5392584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 are most Popular Custom ROM in current market.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9A857-1008-FB76-960F-20C63537E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07" y="1759471"/>
            <a:ext cx="1074466" cy="107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F65983-559C-83E8-5ABD-374EA8166F9A}"/>
              </a:ext>
            </a:extLst>
          </p:cNvPr>
          <p:cNvSpPr txBox="1"/>
          <p:nvPr/>
        </p:nvSpPr>
        <p:spPr>
          <a:xfrm>
            <a:off x="589951" y="2774319"/>
            <a:ext cx="12168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LineageOS</a:t>
            </a:r>
            <a:endParaRPr lang="en-US" sz="1800" b="0" i="0" dirty="0">
              <a:solidFill>
                <a:schemeClr val="accent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292A315-6436-83CC-2D7B-0C6A41662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819" y="1759471"/>
            <a:ext cx="1119449" cy="107446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A48047C-EDDC-C441-C3DE-DD60201DB6B2}"/>
              </a:ext>
            </a:extLst>
          </p:cNvPr>
          <p:cNvSpPr txBox="1"/>
          <p:nvPr/>
        </p:nvSpPr>
        <p:spPr>
          <a:xfrm>
            <a:off x="2329738" y="2784007"/>
            <a:ext cx="1755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Experience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BA54BC49-5FA9-5D85-4831-F6E640EFD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223" y="1692806"/>
            <a:ext cx="1669002" cy="10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DFE6B4-8F8F-6622-70EF-6B235E584A3D}"/>
              </a:ext>
            </a:extLst>
          </p:cNvPr>
          <p:cNvSpPr txBox="1"/>
          <p:nvPr/>
        </p:nvSpPr>
        <p:spPr>
          <a:xfrm>
            <a:off x="4194447" y="2784007"/>
            <a:ext cx="1832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Paranoid Android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32E7C7-97C3-2895-DA4D-56B7B286BB48}"/>
              </a:ext>
            </a:extLst>
          </p:cNvPr>
          <p:cNvSpPr txBox="1"/>
          <p:nvPr/>
        </p:nvSpPr>
        <p:spPr>
          <a:xfrm>
            <a:off x="1054498" y="4709138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8AA69C-198C-0902-4030-71469CC1801C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07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Comparative Analysis</a:t>
            </a:r>
          </a:p>
        </p:txBody>
      </p:sp>
      <p:sp>
        <p:nvSpPr>
          <p:cNvPr id="425" name="Google Shape;425;p44"/>
          <p:cNvSpPr txBox="1"/>
          <p:nvPr/>
        </p:nvSpPr>
        <p:spPr>
          <a:xfrm>
            <a:off x="2164830" y="2528537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Performance</a:t>
            </a:r>
          </a:p>
        </p:txBody>
      </p:sp>
      <p:sp>
        <p:nvSpPr>
          <p:cNvPr id="426" name="Google Shape;426;p44"/>
          <p:cNvSpPr txBox="1"/>
          <p:nvPr/>
        </p:nvSpPr>
        <p:spPr>
          <a:xfrm>
            <a:off x="2164830" y="2885237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Less fast and contains bloatware</a:t>
            </a:r>
            <a:endParaRPr sz="1800" dirty="0">
              <a:solidFill>
                <a:schemeClr val="accen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27" name="Google Shape;427;p44"/>
          <p:cNvSpPr txBox="1"/>
          <p:nvPr/>
        </p:nvSpPr>
        <p:spPr>
          <a:xfrm>
            <a:off x="4505730" y="2528537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Performance</a:t>
            </a:r>
          </a:p>
        </p:txBody>
      </p:sp>
      <p:sp>
        <p:nvSpPr>
          <p:cNvPr id="428" name="Google Shape;428;p44"/>
          <p:cNvSpPr txBox="1"/>
          <p:nvPr/>
        </p:nvSpPr>
        <p:spPr>
          <a:xfrm>
            <a:off x="4505730" y="2885237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More faster because of Mods</a:t>
            </a:r>
            <a:endParaRPr sz="1800" dirty="0">
              <a:solidFill>
                <a:schemeClr val="accen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29" name="Google Shape;429;p44"/>
          <p:cNvSpPr txBox="1"/>
          <p:nvPr/>
        </p:nvSpPr>
        <p:spPr>
          <a:xfrm>
            <a:off x="2164830" y="133645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Provided by</a:t>
            </a:r>
            <a:endParaRPr sz="1800" b="1" dirty="0">
              <a:solidFill>
                <a:schemeClr val="accent2"/>
              </a:solidFill>
              <a:latin typeface="Times New Roman" panose="02020603050405020304" pitchFamily="18" charset="0"/>
              <a:ea typeface="Poppins SemiBold"/>
              <a:cs typeface="Times New Roman" panose="02020603050405020304" pitchFamily="18" charset="0"/>
              <a:sym typeface="Poppins SemiBold"/>
            </a:endParaRPr>
          </a:p>
        </p:txBody>
      </p:sp>
      <p:sp>
        <p:nvSpPr>
          <p:cNvPr id="430" name="Google Shape;430;p44"/>
          <p:cNvSpPr txBox="1"/>
          <p:nvPr/>
        </p:nvSpPr>
        <p:spPr>
          <a:xfrm>
            <a:off x="2164830" y="169315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1800" b="0" i="0" dirty="0">
                <a:solidFill>
                  <a:srgbClr val="1D1D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device manufacturer</a:t>
            </a:r>
            <a:endParaRPr sz="1800" dirty="0">
              <a:solidFill>
                <a:schemeClr val="dk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31" name="Google Shape;431;p44"/>
          <p:cNvSpPr txBox="1"/>
          <p:nvPr/>
        </p:nvSpPr>
        <p:spPr>
          <a:xfrm>
            <a:off x="4505730" y="133645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Provided by</a:t>
            </a:r>
          </a:p>
        </p:txBody>
      </p:sp>
      <p:sp>
        <p:nvSpPr>
          <p:cNvPr id="432" name="Google Shape;432;p44"/>
          <p:cNvSpPr txBox="1"/>
          <p:nvPr/>
        </p:nvSpPr>
        <p:spPr>
          <a:xfrm>
            <a:off x="4505730" y="169315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1D1D1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800" b="0" i="0" dirty="0">
                <a:solidFill>
                  <a:srgbClr val="1D1D1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ndependent developers</a:t>
            </a:r>
            <a:endParaRPr sz="1800" dirty="0">
              <a:solidFill>
                <a:schemeClr val="dk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33" name="Google Shape;433;p44"/>
          <p:cNvSpPr txBox="1"/>
          <p:nvPr/>
        </p:nvSpPr>
        <p:spPr>
          <a:xfrm>
            <a:off x="2164830" y="372060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Control</a:t>
            </a:r>
            <a:endParaRPr sz="1800" b="1" dirty="0">
              <a:solidFill>
                <a:schemeClr val="accent2"/>
              </a:solidFill>
              <a:latin typeface="Times New Roman" panose="02020603050405020304" pitchFamily="18" charset="0"/>
              <a:ea typeface="Poppins SemiBold"/>
              <a:cs typeface="Times New Roman" panose="02020603050405020304" pitchFamily="18" charset="0"/>
              <a:sym typeface="Poppins SemiBold"/>
            </a:endParaRPr>
          </a:p>
        </p:txBody>
      </p:sp>
      <p:sp>
        <p:nvSpPr>
          <p:cNvPr id="434" name="Google Shape;434;p44"/>
          <p:cNvSpPr txBox="1"/>
          <p:nvPr/>
        </p:nvSpPr>
        <p:spPr>
          <a:xfrm>
            <a:off x="2164830" y="407730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User has less control</a:t>
            </a:r>
            <a:endParaRPr sz="1800" dirty="0">
              <a:solidFill>
                <a:schemeClr val="accent2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sp>
        <p:nvSpPr>
          <p:cNvPr id="435" name="Google Shape;435;p44"/>
          <p:cNvSpPr txBox="1"/>
          <p:nvPr/>
        </p:nvSpPr>
        <p:spPr>
          <a:xfrm>
            <a:off x="4505730" y="3720600"/>
            <a:ext cx="19839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accent2"/>
                </a:solidFill>
                <a:latin typeface="Times New Roman" panose="02020603050405020304" pitchFamily="18" charset="0"/>
                <a:ea typeface="Poppins SemiBold"/>
                <a:cs typeface="Times New Roman" panose="02020603050405020304" pitchFamily="18" charset="0"/>
                <a:sym typeface="Poppins SemiBold"/>
              </a:rPr>
              <a:t>Control</a:t>
            </a:r>
            <a:endParaRPr sz="1800" b="1" dirty="0">
              <a:solidFill>
                <a:schemeClr val="accent2"/>
              </a:solidFill>
              <a:latin typeface="Times New Roman" panose="02020603050405020304" pitchFamily="18" charset="0"/>
              <a:ea typeface="Poppins SemiBold"/>
              <a:cs typeface="Times New Roman" panose="02020603050405020304" pitchFamily="18" charset="0"/>
              <a:sym typeface="Poppins SemiBold"/>
            </a:endParaRPr>
          </a:p>
        </p:txBody>
      </p:sp>
      <p:sp>
        <p:nvSpPr>
          <p:cNvPr id="436" name="Google Shape;436;p44"/>
          <p:cNvSpPr txBox="1"/>
          <p:nvPr/>
        </p:nvSpPr>
        <p:spPr>
          <a:xfrm>
            <a:off x="4505730" y="4077300"/>
            <a:ext cx="19839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accent2"/>
                </a:solidFill>
                <a:latin typeface="Times New Roman" panose="02020603050405020304" pitchFamily="18" charset="0"/>
                <a:ea typeface="Poppins"/>
                <a:cs typeface="Times New Roman" panose="02020603050405020304" pitchFamily="18" charset="0"/>
                <a:sym typeface="Poppins"/>
              </a:rPr>
              <a:t>User has More control</a:t>
            </a:r>
          </a:p>
        </p:txBody>
      </p:sp>
      <p:cxnSp>
        <p:nvCxnSpPr>
          <p:cNvPr id="437" name="Google Shape;437;p44"/>
          <p:cNvCxnSpPr>
            <a:cxnSpLocks/>
            <a:endCxn id="429" idx="1"/>
          </p:cNvCxnSpPr>
          <p:nvPr/>
        </p:nvCxnSpPr>
        <p:spPr>
          <a:xfrm rot="10800000" flipH="1">
            <a:off x="1807830" y="1514687"/>
            <a:ext cx="357000" cy="119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4"/>
          <p:cNvCxnSpPr>
            <a:cxnSpLocks/>
            <a:endCxn id="433" idx="1"/>
          </p:cNvCxnSpPr>
          <p:nvPr/>
        </p:nvCxnSpPr>
        <p:spPr>
          <a:xfrm>
            <a:off x="1807830" y="2706887"/>
            <a:ext cx="357000" cy="1192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4"/>
          <p:cNvCxnSpPr>
            <a:stCxn id="429" idx="3"/>
            <a:endCxn id="431" idx="1"/>
          </p:cNvCxnSpPr>
          <p:nvPr/>
        </p:nvCxnSpPr>
        <p:spPr>
          <a:xfrm>
            <a:off x="4148730" y="1514800"/>
            <a:ext cx="35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" name="Google Shape;441;p44"/>
          <p:cNvCxnSpPr>
            <a:stCxn id="425" idx="3"/>
            <a:endCxn id="427" idx="1"/>
          </p:cNvCxnSpPr>
          <p:nvPr/>
        </p:nvCxnSpPr>
        <p:spPr>
          <a:xfrm>
            <a:off x="4148730" y="2706887"/>
            <a:ext cx="35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44"/>
          <p:cNvCxnSpPr>
            <a:stCxn id="433" idx="3"/>
            <a:endCxn id="435" idx="1"/>
          </p:cNvCxnSpPr>
          <p:nvPr/>
        </p:nvCxnSpPr>
        <p:spPr>
          <a:xfrm>
            <a:off x="4148730" y="3898950"/>
            <a:ext cx="3570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44"/>
          <p:cNvSpPr/>
          <p:nvPr/>
        </p:nvSpPr>
        <p:spPr>
          <a:xfrm>
            <a:off x="7118900" y="-790750"/>
            <a:ext cx="1490700" cy="14907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4"/>
          <p:cNvSpPr/>
          <p:nvPr/>
        </p:nvSpPr>
        <p:spPr>
          <a:xfrm>
            <a:off x="8115325" y="220750"/>
            <a:ext cx="637500" cy="637500"/>
          </a:xfrm>
          <a:prstGeom prst="ellipse">
            <a:avLst/>
          </a:prstGeom>
          <a:solidFill>
            <a:schemeClr val="dk1"/>
          </a:solidFill>
          <a:ln>
            <a:noFill/>
          </a:ln>
          <a:effectLst>
            <a:outerShdw blurRad="214313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FF60F84-E628-5AD7-F291-94D186FDF243}"/>
              </a:ext>
            </a:extLst>
          </p:cNvPr>
          <p:cNvGrpSpPr/>
          <p:nvPr/>
        </p:nvGrpSpPr>
        <p:grpSpPr>
          <a:xfrm>
            <a:off x="6787298" y="1492805"/>
            <a:ext cx="365760" cy="2377440"/>
            <a:chOff x="6787298" y="1492805"/>
            <a:chExt cx="365760" cy="23774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3C62C54-8666-EEFA-2289-AF5BF4C7FB7F}"/>
                </a:ext>
              </a:extLst>
            </p:cNvPr>
            <p:cNvCxnSpPr>
              <a:cxnSpLocks/>
            </p:cNvCxnSpPr>
            <p:nvPr/>
          </p:nvCxnSpPr>
          <p:spPr>
            <a:xfrm>
              <a:off x="6970178" y="1492805"/>
              <a:ext cx="0" cy="237744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B1D5CE7B-D825-24F9-D0DE-3876AD925FD0}"/>
                </a:ext>
              </a:extLst>
            </p:cNvPr>
            <p:cNvCxnSpPr>
              <a:cxnSpLocks/>
            </p:cNvCxnSpPr>
            <p:nvPr/>
          </p:nvCxnSpPr>
          <p:spPr>
            <a:xfrm>
              <a:off x="6787298" y="1492805"/>
              <a:ext cx="1828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E2CBD8E-CD6C-090A-4BFE-EEC1747B336F}"/>
                </a:ext>
              </a:extLst>
            </p:cNvPr>
            <p:cNvCxnSpPr>
              <a:cxnSpLocks/>
            </p:cNvCxnSpPr>
            <p:nvPr/>
          </p:nvCxnSpPr>
          <p:spPr>
            <a:xfrm>
              <a:off x="6787298" y="3870245"/>
              <a:ext cx="1828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32F774D2-7C5E-B591-32E8-14EB48AC39F7}"/>
                </a:ext>
              </a:extLst>
            </p:cNvPr>
            <p:cNvCxnSpPr>
              <a:cxnSpLocks/>
            </p:cNvCxnSpPr>
            <p:nvPr/>
          </p:nvCxnSpPr>
          <p:spPr>
            <a:xfrm>
              <a:off x="6970178" y="2706887"/>
              <a:ext cx="182880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E6514C9-28AF-F4AE-CA15-104901557FF6}"/>
              </a:ext>
            </a:extLst>
          </p:cNvPr>
          <p:cNvSpPr txBox="1"/>
          <p:nvPr/>
        </p:nvSpPr>
        <p:spPr>
          <a:xfrm>
            <a:off x="572904" y="2522221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Stock ROM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9031E89-FE98-2403-B021-ACB3C74F0253}"/>
              </a:ext>
            </a:extLst>
          </p:cNvPr>
          <p:cNvSpPr txBox="1"/>
          <p:nvPr/>
        </p:nvSpPr>
        <p:spPr>
          <a:xfrm>
            <a:off x="7022024" y="2515905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Custom ROM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87F119-EA9D-8C2A-81F0-D55C7A980A53}"/>
              </a:ext>
            </a:extLst>
          </p:cNvPr>
          <p:cNvSpPr txBox="1"/>
          <p:nvPr/>
        </p:nvSpPr>
        <p:spPr>
          <a:xfrm>
            <a:off x="240640" y="483572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71E93-67FB-3D9A-A0A7-79B048F03B4E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08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8"/>
          <p:cNvPicPr preferRelativeResize="0"/>
          <p:nvPr/>
        </p:nvPicPr>
        <p:blipFill>
          <a:blip r:embed="rId3"/>
          <a:srcRect l="5580" r="5580"/>
          <a:stretch/>
        </p:blipFill>
        <p:spPr>
          <a:xfrm>
            <a:off x="6066971" y="1081267"/>
            <a:ext cx="3841428" cy="2975479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508" name="Google Shape;508;p48"/>
          <p:cNvSpPr/>
          <p:nvPr/>
        </p:nvSpPr>
        <p:spPr>
          <a:xfrm>
            <a:off x="522725" y="4418075"/>
            <a:ext cx="381000" cy="3810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48"/>
          <p:cNvSpPr/>
          <p:nvPr/>
        </p:nvSpPr>
        <p:spPr>
          <a:xfrm>
            <a:off x="8112025" y="624575"/>
            <a:ext cx="637500" cy="637500"/>
          </a:xfrm>
          <a:prstGeom prst="ellipse">
            <a:avLst/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E40E31-83C2-4D3D-8472-101D2330168D}"/>
              </a:ext>
            </a:extLst>
          </p:cNvPr>
          <p:cNvSpPr txBox="1"/>
          <p:nvPr/>
        </p:nvSpPr>
        <p:spPr>
          <a:xfrm>
            <a:off x="394475" y="1318227"/>
            <a:ext cx="5392584" cy="26776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key</a:t>
            </a:r>
            <a:r>
              <a:rPr lang="bn-I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  <a:r>
              <a:rPr lang="bn-IN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behind our project:</a:t>
            </a: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Overcoming Bootloader and Security Measures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Device-specific Drivers and Kernel Issues.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Customization and Feature Integration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and User Expectations.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B20502-270F-466D-81EE-CB2CB23FD4C9}"/>
              </a:ext>
            </a:extLst>
          </p:cNvPr>
          <p:cNvSpPr/>
          <p:nvPr/>
        </p:nvSpPr>
        <p:spPr>
          <a:xfrm>
            <a:off x="394475" y="470686"/>
            <a:ext cx="353957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C43AA-5DC5-56D4-D5D6-F2826E472E08}"/>
              </a:ext>
            </a:extLst>
          </p:cNvPr>
          <p:cNvSpPr txBox="1"/>
          <p:nvPr/>
        </p:nvSpPr>
        <p:spPr>
          <a:xfrm>
            <a:off x="903725" y="4798393"/>
            <a:ext cx="11658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05-12-2023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20D169-E6A8-61B0-6B56-12C29472C2FC}"/>
              </a:ext>
            </a:extLst>
          </p:cNvPr>
          <p:cNvSpPr txBox="1"/>
          <p:nvPr/>
        </p:nvSpPr>
        <p:spPr>
          <a:xfrm>
            <a:off x="8449122" y="4773834"/>
            <a:ext cx="364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Symbol" panose="05050102010706020507" pitchFamily="18" charset="2"/>
                <a:ea typeface="Tahoma" panose="020B0604030504040204" pitchFamily="34" charset="0"/>
                <a:cs typeface="Tahoma" panose="020B0604030504040204" pitchFamily="34" charset="0"/>
              </a:rPr>
              <a:t>09</a:t>
            </a:r>
            <a:endParaRPr lang="en-US" b="1" dirty="0">
              <a:latin typeface="Symbol" panose="05050102010706020507" pitchFamily="18" charset="2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354587"/>
      </p:ext>
    </p:extLst>
  </p:cSld>
  <p:clrMapOvr>
    <a:masterClrMapping/>
  </p:clrMapOvr>
</p:sld>
</file>

<file path=ppt/theme/theme1.xml><?xml version="1.0" encoding="utf-8"?>
<a:theme xmlns:a="http://schemas.openxmlformats.org/drawingml/2006/main" name="Computer Science &amp; Mathematics Major For College: Mathematics by Slidesgo">
  <a:themeElements>
    <a:clrScheme name="Simple Light">
      <a:dk1>
        <a:srgbClr val="FFFFFF"/>
      </a:dk1>
      <a:lt1>
        <a:srgbClr val="F3F3F3"/>
      </a:lt1>
      <a:dk2>
        <a:srgbClr val="666666"/>
      </a:dk2>
      <a:lt2>
        <a:srgbClr val="D149CE"/>
      </a:lt2>
      <a:accent1>
        <a:srgbClr val="43309F"/>
      </a:accent1>
      <a:accent2>
        <a:srgbClr val="000000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828</Words>
  <Application>Microsoft Macintosh PowerPoint</Application>
  <PresentationFormat>On-screen Show (16:9)</PresentationFormat>
  <Paragraphs>256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Symbol</vt:lpstr>
      <vt:lpstr>Roboto Condensed Light</vt:lpstr>
      <vt:lpstr>Bebas Neue</vt:lpstr>
      <vt:lpstr>PT Sans</vt:lpstr>
      <vt:lpstr>Times New Roman</vt:lpstr>
      <vt:lpstr>Poppins SemiBold</vt:lpstr>
      <vt:lpstr>Calibri</vt:lpstr>
      <vt:lpstr>Poppins</vt:lpstr>
      <vt:lpstr>Arial</vt:lpstr>
      <vt:lpstr>Wingdings</vt:lpstr>
      <vt:lpstr>Computer Science &amp; Mathematics Major For College: Mathematics by Slidesgo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Existing System</vt:lpstr>
      <vt:lpstr>Comparative Analysis</vt:lpstr>
      <vt:lpstr>PowerPoint Presentation</vt:lpstr>
      <vt:lpstr>Project planning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Mathematics</dc:title>
  <dc:creator>Gourob Roy</dc:creator>
  <cp:lastModifiedBy>Md Arik Rayhan</cp:lastModifiedBy>
  <cp:revision>42</cp:revision>
  <dcterms:modified xsi:type="dcterms:W3CDTF">2023-12-07T04:17:00Z</dcterms:modified>
</cp:coreProperties>
</file>